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3"/>
    <p:sldId id="259" r:id="rId5"/>
    <p:sldId id="260" r:id="rId6"/>
    <p:sldId id="261" r:id="rId7"/>
    <p:sldId id="262" r:id="rId8"/>
    <p:sldId id="263" r:id="rId9"/>
    <p:sldId id="269" r:id="rId10"/>
    <p:sldId id="264" r:id="rId11"/>
    <p:sldId id="265" r:id="rId12"/>
    <p:sldId id="266" r:id="rId13"/>
    <p:sldId id="270" r:id="rId14"/>
    <p:sldId id="267" r:id="rId15"/>
    <p:sldId id="268" r:id="rId16"/>
    <p:sldId id="271" r:id="rId17"/>
    <p:sldId id="272" r:id="rId18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作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71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331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317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image" Target="../media/image1.jpe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12700" y="5446713"/>
            <a:ext cx="9144000" cy="239713"/>
          </a:xfrm>
          <a:prstGeom prst="rect">
            <a:avLst/>
          </a:prstGeom>
          <a:solidFill>
            <a:schemeClr val="accent3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/>
          </a:p>
        </p:txBody>
      </p:sp>
      <p:cxnSp>
        <p:nvCxnSpPr>
          <p:cNvPr id="11" name="直线连接符 18"/>
          <p:cNvCxnSpPr/>
          <p:nvPr>
            <p:custDataLst>
              <p:tags r:id="rId3"/>
            </p:custDataLst>
          </p:nvPr>
        </p:nvCxnSpPr>
        <p:spPr>
          <a:xfrm>
            <a:off x="982663" y="3271838"/>
            <a:ext cx="608013" cy="0"/>
          </a:xfrm>
          <a:prstGeom prst="line">
            <a:avLst/>
          </a:prstGeom>
          <a:ln>
            <a:solidFill>
              <a:schemeClr val="accent3">
                <a:alpha val="4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20"/>
          <p:cNvCxnSpPr/>
          <p:nvPr>
            <p:custDataLst>
              <p:tags r:id="rId4"/>
            </p:custDataLst>
          </p:nvPr>
        </p:nvCxnSpPr>
        <p:spPr>
          <a:xfrm>
            <a:off x="7578725" y="3271838"/>
            <a:ext cx="608013" cy="0"/>
          </a:xfrm>
          <a:prstGeom prst="line">
            <a:avLst/>
          </a:prstGeom>
          <a:ln>
            <a:solidFill>
              <a:schemeClr val="accent3">
                <a:alpha val="4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4" name="图片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206" t="269" r="208" b="269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-12700" y="857250"/>
            <a:ext cx="9169400" cy="5153025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30000"/>
              </a:lnSpc>
            </a:pPr>
            <a:endParaRPr lang="zh-CN" altLang="en-US" sz="1350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855335" y="2904567"/>
            <a:ext cx="5433331" cy="748594"/>
          </a:xfrm>
        </p:spPr>
        <p:txBody>
          <a:bodyPr wrap="square" anchor="ctr" anchorCtr="0">
            <a:normAutofit/>
          </a:bodyPr>
          <a:lstStyle>
            <a:lvl1pPr algn="ctr">
              <a:lnSpc>
                <a:spcPct val="90000"/>
              </a:lnSpc>
              <a:defRPr sz="5400" b="0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55335" y="4982135"/>
            <a:ext cx="5433331" cy="330794"/>
          </a:xfrm>
        </p:spPr>
        <p:txBody>
          <a:bodyPr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单击此处编辑母版副标题样式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线连接符 6"/>
          <p:cNvCxnSpPr/>
          <p:nvPr>
            <p:custDataLst>
              <p:tags r:id="rId2"/>
            </p:custDataLst>
          </p:nvPr>
        </p:nvCxnSpPr>
        <p:spPr>
          <a:xfrm>
            <a:off x="4306888" y="3451225"/>
            <a:ext cx="3771900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817563" y="857250"/>
            <a:ext cx="3148013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07681" y="2611572"/>
            <a:ext cx="3771816" cy="765740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4400"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307681" y="3538460"/>
            <a:ext cx="3771816" cy="344377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2226469"/>
            <a:ext cx="3886200" cy="3263504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2226469"/>
            <a:ext cx="3886200" cy="3263504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1131094"/>
            <a:ext cx="7886700" cy="994172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2165971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818957"/>
            <a:ext cx="3868340" cy="2680541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2165971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818957"/>
            <a:ext cx="3887391" cy="2680541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0" y="5965825"/>
            <a:ext cx="9144000" cy="349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0" y="120015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888000" y="1200150"/>
            <a:ext cx="4627800" cy="4052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0" y="240030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368363" y="1131094"/>
            <a:ext cx="1146987" cy="4358879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131094"/>
            <a:ext cx="6659969" cy="4358879"/>
          </a:xfrm>
        </p:spPr>
        <p:txBody>
          <a:bodyPr vert="eaVert"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1270907"/>
            <a:ext cx="7886700" cy="4169228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-41275" y="6021388"/>
            <a:ext cx="9185275" cy="423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871390" y="3545327"/>
            <a:ext cx="5401220" cy="961358"/>
          </a:xfrm>
        </p:spPr>
        <p:txBody>
          <a:bodyPr>
            <a:normAutofit/>
          </a:bodyPr>
          <a:lstStyle>
            <a:lvl1pPr algn="ctr">
              <a:defRPr sz="5400" b="0"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3865960" y="2228850"/>
            <a:ext cx="1390650" cy="845344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800" b="1" i="0">
                <a:solidFill>
                  <a:schemeClr val="tx2"/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文本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5950" y="6064250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16250" y="6064250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45250" y="6064250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346075" y="855663"/>
            <a:ext cx="346075" cy="8572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grpSp>
        <p:nvGrpSpPr>
          <p:cNvPr id="6148" name="组合 6"/>
          <p:cNvGrpSpPr/>
          <p:nvPr userDrawn="1"/>
        </p:nvGrpSpPr>
        <p:grpSpPr>
          <a:xfrm>
            <a:off x="8193088" y="5121275"/>
            <a:ext cx="401637" cy="650875"/>
            <a:chOff x="8382000" y="1972236"/>
            <a:chExt cx="865094" cy="1400332"/>
          </a:xfrm>
        </p:grpSpPr>
        <p:sp>
          <p:nvSpPr>
            <p:cNvPr id="8" name="矩形 7"/>
            <p:cNvSpPr/>
            <p:nvPr userDrawn="1">
              <p:custDataLst>
                <p:tags r:id="rId3"/>
              </p:custDataLst>
            </p:nvPr>
          </p:nvSpPr>
          <p:spPr>
            <a:xfrm>
              <a:off x="8610600" y="2260944"/>
              <a:ext cx="636494" cy="1111624"/>
            </a:xfrm>
            <a:prstGeom prst="rect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 userDrawn="1">
              <p:custDataLst>
                <p:tags r:id="rId4"/>
              </p:custDataLst>
            </p:nvPr>
          </p:nvSpPr>
          <p:spPr>
            <a:xfrm>
              <a:off x="8382000" y="1972236"/>
              <a:ext cx="636494" cy="11116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grpSp>
        <p:nvGrpSpPr>
          <p:cNvPr id="7172" name="组合 8"/>
          <p:cNvGrpSpPr/>
          <p:nvPr userDrawn="1"/>
        </p:nvGrpSpPr>
        <p:grpSpPr>
          <a:xfrm>
            <a:off x="8193088" y="5121275"/>
            <a:ext cx="401637" cy="650875"/>
            <a:chOff x="8382000" y="1972236"/>
            <a:chExt cx="865094" cy="1400332"/>
          </a:xfrm>
        </p:grpSpPr>
        <p:sp>
          <p:nvSpPr>
            <p:cNvPr id="10" name="矩形 9"/>
            <p:cNvSpPr/>
            <p:nvPr userDrawn="1">
              <p:custDataLst>
                <p:tags r:id="rId3"/>
              </p:custDataLst>
            </p:nvPr>
          </p:nvSpPr>
          <p:spPr>
            <a:xfrm>
              <a:off x="8610600" y="2260944"/>
              <a:ext cx="636494" cy="1111624"/>
            </a:xfrm>
            <a:prstGeom prst="rect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1" name="矩形 10"/>
            <p:cNvSpPr/>
            <p:nvPr userDrawn="1">
              <p:custDataLst>
                <p:tags r:id="rId4"/>
              </p:custDataLst>
            </p:nvPr>
          </p:nvSpPr>
          <p:spPr>
            <a:xfrm>
              <a:off x="8382000" y="1972236"/>
              <a:ext cx="636494" cy="11116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12" name="矩形 11"/>
          <p:cNvSpPr/>
          <p:nvPr userDrawn="1">
            <p:custDataLst>
              <p:tags r:id="rId5"/>
            </p:custDataLst>
          </p:nvPr>
        </p:nvSpPr>
        <p:spPr>
          <a:xfrm>
            <a:off x="346075" y="855663"/>
            <a:ext cx="346075" cy="8572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794150"/>
            <a:ext cx="7219800" cy="5427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960835" y="2479950"/>
            <a:ext cx="7219950" cy="2583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3617913" cy="514985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346075" y="855663"/>
            <a:ext cx="346075" cy="8572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grpSp>
        <p:nvGrpSpPr>
          <p:cNvPr id="8197" name="组合 10"/>
          <p:cNvGrpSpPr/>
          <p:nvPr userDrawn="1"/>
        </p:nvGrpSpPr>
        <p:grpSpPr>
          <a:xfrm>
            <a:off x="2976563" y="5121275"/>
            <a:ext cx="401637" cy="650875"/>
            <a:chOff x="8382000" y="1972236"/>
            <a:chExt cx="865094" cy="1400332"/>
          </a:xfrm>
        </p:grpSpPr>
        <p:sp>
          <p:nvSpPr>
            <p:cNvPr id="12" name="矩形 11"/>
            <p:cNvSpPr/>
            <p:nvPr userDrawn="1">
              <p:custDataLst>
                <p:tags r:id="rId4"/>
              </p:custDataLst>
            </p:nvPr>
          </p:nvSpPr>
          <p:spPr>
            <a:xfrm>
              <a:off x="8610600" y="2260944"/>
              <a:ext cx="636494" cy="1111624"/>
            </a:xfrm>
            <a:prstGeom prst="rect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3" name="矩形 12"/>
            <p:cNvSpPr/>
            <p:nvPr userDrawn="1">
              <p:custDataLst>
                <p:tags r:id="rId5"/>
              </p:custDataLst>
            </p:nvPr>
          </p:nvSpPr>
          <p:spPr>
            <a:xfrm>
              <a:off x="8382000" y="1972236"/>
              <a:ext cx="636494" cy="11116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7400" y="1435050"/>
            <a:ext cx="2970000" cy="6615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40100" y="2180250"/>
            <a:ext cx="2967300" cy="3069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825900" y="1434704"/>
            <a:ext cx="4860000" cy="381595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199866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12" name="矩形 11"/>
          <p:cNvSpPr/>
          <p:nvPr userDrawn="1">
            <p:custDataLst>
              <p:tags r:id="rId3"/>
            </p:custDataLst>
          </p:nvPr>
        </p:nvSpPr>
        <p:spPr>
          <a:xfrm>
            <a:off x="346075" y="855663"/>
            <a:ext cx="346075" cy="8572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000" y="1443150"/>
            <a:ext cx="8232300" cy="4698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59000" y="2101950"/>
            <a:ext cx="8231981" cy="621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59581" y="2963250"/>
            <a:ext cx="8224200" cy="25731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4629150"/>
            <a:ext cx="9144000" cy="13716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grpSp>
        <p:nvGrpSpPr>
          <p:cNvPr id="10244" name="组合 11"/>
          <p:cNvGrpSpPr/>
          <p:nvPr userDrawn="1"/>
        </p:nvGrpSpPr>
        <p:grpSpPr>
          <a:xfrm>
            <a:off x="8193088" y="5121275"/>
            <a:ext cx="401637" cy="650875"/>
            <a:chOff x="8382000" y="1972236"/>
            <a:chExt cx="865094" cy="1400332"/>
          </a:xfrm>
        </p:grpSpPr>
        <p:sp>
          <p:nvSpPr>
            <p:cNvPr id="11" name="矩形 10"/>
            <p:cNvSpPr/>
            <p:nvPr userDrawn="1">
              <p:custDataLst>
                <p:tags r:id="rId3"/>
              </p:custDataLst>
            </p:nvPr>
          </p:nvSpPr>
          <p:spPr>
            <a:xfrm>
              <a:off x="8610600" y="2260944"/>
              <a:ext cx="636494" cy="1111624"/>
            </a:xfrm>
            <a:prstGeom prst="rect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 9"/>
            <p:cNvSpPr/>
            <p:nvPr userDrawn="1">
              <p:custDataLst>
                <p:tags r:id="rId4"/>
              </p:custDataLst>
            </p:nvPr>
          </p:nvSpPr>
          <p:spPr>
            <a:xfrm>
              <a:off x="8382000" y="1972236"/>
              <a:ext cx="636494" cy="11116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600" y="1359450"/>
            <a:ext cx="8232300" cy="4239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3628" y="2118150"/>
            <a:ext cx="8243100" cy="2408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45500" y="4742550"/>
            <a:ext cx="8251200" cy="7587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12" name="矩形 11"/>
          <p:cNvSpPr/>
          <p:nvPr userDrawn="1">
            <p:custDataLst>
              <p:tags r:id="rId3"/>
            </p:custDataLst>
          </p:nvPr>
        </p:nvSpPr>
        <p:spPr>
          <a:xfrm>
            <a:off x="88900" y="855663"/>
            <a:ext cx="346075" cy="8572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700" y="1035450"/>
            <a:ext cx="8278200" cy="33147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34700" y="2104650"/>
            <a:ext cx="4006800" cy="217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681800" y="2104650"/>
            <a:ext cx="4025700" cy="217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429300" y="4469850"/>
            <a:ext cx="4006800" cy="585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4689900" y="4467150"/>
            <a:ext cx="4025700" cy="585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346075" y="855663"/>
            <a:ext cx="346075" cy="8572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1861650"/>
            <a:ext cx="6858000" cy="17901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41810" y="3754350"/>
            <a:ext cx="6858000" cy="1242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68.xml"/><Relationship Id="rId23" Type="http://schemas.openxmlformats.org/officeDocument/2006/relationships/tags" Target="../tags/tag67.xml"/><Relationship Id="rId22" Type="http://schemas.openxmlformats.org/officeDocument/2006/relationships/tags" Target="../tags/tag66.xml"/><Relationship Id="rId21" Type="http://schemas.openxmlformats.org/officeDocument/2006/relationships/tags" Target="../tags/tag65.xml"/><Relationship Id="rId20" Type="http://schemas.openxmlformats.org/officeDocument/2006/relationships/tags" Target="../tags/tag6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63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28650" y="1131888"/>
            <a:ext cx="7886700" cy="99377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628650" y="2227263"/>
            <a:ext cx="7886700" cy="3262312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286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28950" y="562451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2451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1.xml"/><Relationship Id="rId3" Type="http://schemas.openxmlformats.org/officeDocument/2006/relationships/tags" Target="../tags/tag70.xml"/><Relationship Id="rId2" Type="http://schemas.openxmlformats.org/officeDocument/2006/relationships/image" Target="../media/image2.png"/><Relationship Id="rId1" Type="http://schemas.openxmlformats.org/officeDocument/2006/relationships/tags" Target="../tags/tag6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8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标题 3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755650" y="333375"/>
            <a:ext cx="4164013" cy="1377950"/>
          </a:xfrm>
          <a:ln/>
        </p:spPr>
        <p:txBody>
          <a:bodyPr vert="horz" lIns="91440" tIns="45720" rIns="91440" bIns="45720" anchor="ctr" anchorCtr="0"/>
          <a:p>
            <a:pPr marL="0" indent="0" algn="l" defTabSz="914400" fontAlgn="base">
              <a:spcAft>
                <a:spcPct val="0"/>
              </a:spcAft>
              <a:buClrTx/>
              <a:buNone/>
            </a:pPr>
            <a:r>
              <a:rPr lang="en-US" altLang="zh-CN" sz="480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NR</a:t>
            </a:r>
            <a:r>
              <a:rPr lang="zh-CN" altLang="en-US" sz="480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500-EA</a:t>
            </a:r>
            <a:endParaRPr lang="zh-CN" altLang="en-US" sz="4800" kern="1200" baseline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4338" name="图片 1" descr="ID-01"/>
          <p:cNvPicPr>
            <a:picLocks noChangeAspect="1"/>
          </p:cNvPicPr>
          <p:nvPr/>
        </p:nvPicPr>
        <p:blipFill>
          <a:blip r:embed="rId2"/>
          <a:srcRect l="34415" t="28931" r="6923" b="30341"/>
          <a:stretch>
            <a:fillRect/>
          </a:stretch>
        </p:blipFill>
        <p:spPr>
          <a:xfrm>
            <a:off x="466725" y="1638300"/>
            <a:ext cx="7493000" cy="3678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39" name="文本框 2"/>
          <p:cNvSpPr txBox="1"/>
          <p:nvPr/>
        </p:nvSpPr>
        <p:spPr>
          <a:xfrm>
            <a:off x="7380288" y="6092825"/>
            <a:ext cx="1617662" cy="3492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r">
              <a:lnSpc>
                <a:spcPct val="120000"/>
              </a:lnSpc>
              <a:buClrTx/>
              <a:buFontTx/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V1.1</a:t>
            </a: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标题 2"/>
          <p:cNvSpPr>
            <a:spLocks noGrp="1"/>
          </p:cNvSpPr>
          <p:nvPr>
            <p:ph type="title" hasCustomPrompt="1"/>
          </p:nvPr>
        </p:nvSpPr>
        <p:spPr>
          <a:xfrm>
            <a:off x="4306888" y="2611438"/>
            <a:ext cx="3771900" cy="765175"/>
          </a:xfrm>
          <a:ln/>
        </p:spPr>
        <p:txBody>
          <a:bodyPr vert="horz" lIns="91440" tIns="45720" rIns="91440" bIns="45720" anchor="b" anchorCtr="0"/>
          <a:p>
            <a:pPr defTabSz="914400">
              <a:buNone/>
            </a:pPr>
            <a:r>
              <a:rPr lang="zh-CN" altLang="en-US" sz="6600" kern="1200">
                <a:solidFill>
                  <a:srgbClr val="2071D3"/>
                </a:solidFill>
                <a:latin typeface="+mj-lt"/>
                <a:ea typeface="+mj-ea"/>
                <a:cs typeface="+mj-cs"/>
              </a:rPr>
              <a:t>spec</a:t>
            </a:r>
            <a:endParaRPr lang="zh-CN" altLang="en-US" sz="6600" kern="1200">
              <a:solidFill>
                <a:srgbClr val="2071D3"/>
              </a:solidFill>
              <a:latin typeface="+mj-lt"/>
              <a:ea typeface="+mj-ea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" name="表格 6"/>
          <p:cNvGraphicFramePr/>
          <p:nvPr/>
        </p:nvGraphicFramePr>
        <p:xfrm>
          <a:off x="762000" y="1187450"/>
          <a:ext cx="7620000" cy="5054600"/>
        </p:xfrm>
        <a:graphic>
          <a:graphicData uri="http://schemas.openxmlformats.org/drawingml/2006/table">
            <a:tbl>
              <a:tblPr/>
              <a:tblGrid>
                <a:gridCol w="838200"/>
                <a:gridCol w="2143125"/>
                <a:gridCol w="4638675"/>
              </a:tblGrid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1">
                        <a:solidFill>
                          <a:srgbClr val="FFFFFF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Arial" panose="020B0604020202020204" charset="-122"/>
                        </a:rPr>
                        <a:t>Feature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Arial" panose="020B0604020202020204" charset="-122"/>
                        </a:rPr>
                        <a:t>Description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Form Factor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5G Router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 rowSpan="8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Interface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Network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1*1000Mbps LAN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Voice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1*RJ11(optional)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SIM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2FF or 4FF(DUAL SIM OPTIONAL)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Button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Reset/WPS/Battery level/Power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Battery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7.4V(2000mAh X 2)  (optional)  or  7.4V(5000mAh X 2)  (optional)</a:t>
                      </a:r>
                      <a:endParaRPr 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External antenna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TS9   (optional)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TypeC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Firmware upgrade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Input voltage: 12V-1.5A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 row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Solution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5G Module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RG500U-EA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5G Module processor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UNISOC UDX710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5G Module Processor parameters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Dual-core ARM Cortex-A55 procesador  1.35GHz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WIFI Module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FC06E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WIFI Module processor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Qualcomm 2064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Envionment  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Operating temperature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-20 to 60° C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Storage temperature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-40 to 85° C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/>
        </p:nvGraphicFramePr>
        <p:xfrm>
          <a:off x="668338" y="592138"/>
          <a:ext cx="7537450" cy="6092825"/>
        </p:xfrm>
        <a:graphic>
          <a:graphicData uri="http://schemas.openxmlformats.org/drawingml/2006/table">
            <a:tbl>
              <a:tblPr/>
              <a:tblGrid>
                <a:gridCol w="1884680"/>
                <a:gridCol w="1785620"/>
                <a:gridCol w="3867785"/>
              </a:tblGrid>
              <a:tr h="198755">
                <a:tc rowSpan="17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5G/4G/3G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 Release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5G NR (3GPP Release 15)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75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5G Modulation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DL 256QAM, UL 256QAM 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12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4G Modulation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DL QPSK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、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16QAM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、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64QAM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、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256QAM, UL QPSK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、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16QAM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、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64QAM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75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 Modulation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QPSK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、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16QAM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、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64QAM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747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Max. transmitter  Power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WCDMA B1/B2/B5/B8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Class 3 (24 dBm +1/-3 dB)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LTE B1/B2/B3/B4/B5/B8/B20/B38/B40/B41/B66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Class 3 (23 dBm±2.7 dB)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LTE B28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Class 3 (23 dBm +2.7/-3.2 dB)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LTE B41 HPUE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Class 2 (26 dBm ±2.7 dB)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5G NR n1/n3/n5/n7/n8/n20/n38/n40/n41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Class 3 (23 dBm ±2 dB)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5G NR n28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Class 3 (23 dBm +2/-2.5 dB)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5G NR n77/n78/n79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Class 3 (23 dBm +2/-3 dB)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5G NR n41/n78/n79 HPUE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Class 2 (26 dBm +2/-3 dB)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75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5"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Band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5G NR NSA  n1/ 3/ 7/ 38/ 40/ 41/ 77/ 78/ 79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12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5G NR SA  n1/ 3/ 5/ 7/ 8/ 20/ 28/ 38/ 40/ 41/ 71/ 77/ 78/ 79(n5 n71 optional)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75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LTE-FDD B1/ 2/ 3/ 4/ 5/ 7/ 8/ 20/ 28A/ 28B/ 66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75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LTE-TDD B38/ 40/ 41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75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WCDMA B1/B2/B5/B8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0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4"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LTE Feature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Max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DL 3CC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，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UL 2CC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DL Cat 12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，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UL Cat 13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DL Cat 12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，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ULCat 13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75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Support1.4/3/5/10/15/20 MHz bandwidth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75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 support2 × 2 MIMO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12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Max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DL 600 MbpsUL 150 Mbps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75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UMTS Feature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  DC-HSDPA HSDPA HSUPA HSPA+ WCDMA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75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Max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DL 42.2 MbpsUL11Mbps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185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5G NR Feature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DL 4 × 4 MIMO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n1/ 3/ 7/ 38/ 40/ 41/ 77/ 78/ 79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UL 2 × 2 MIMO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n38/ 40/ 41/ 77/ 78/ 79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DL 2 × 2 MIMO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n5/ 8/ 20/ 28/ 71(n5 n71 optional)NSA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MAX DL 2.6 Gbps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，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MAX UL 650 Mbps</a:t>
                      </a:r>
                      <a:endParaRPr 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SA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：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MAX DL 2 Gbps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，</a:t>
                      </a: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MAX UL 1 Gbps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表格 2"/>
          <p:cNvGraphicFramePr/>
          <p:nvPr/>
        </p:nvGraphicFramePr>
        <p:xfrm>
          <a:off x="682625" y="188913"/>
          <a:ext cx="7620000" cy="292100"/>
        </p:xfrm>
        <a:graphic>
          <a:graphicData uri="http://schemas.openxmlformats.org/drawingml/2006/table">
            <a:tbl>
              <a:tblPr/>
              <a:tblGrid>
                <a:gridCol w="1869440"/>
                <a:gridCol w="1798955"/>
                <a:gridCol w="3951605"/>
              </a:tblGrid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1">
                        <a:solidFill>
                          <a:srgbClr val="FFFFFF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Arial" panose="020B0604020202020204" charset="-122"/>
                        </a:rPr>
                        <a:t>Feature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Arial" panose="020B0604020202020204" charset="-122"/>
                        </a:rPr>
                        <a:t>Description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表格 2"/>
          <p:cNvGraphicFramePr/>
          <p:nvPr/>
        </p:nvGraphicFramePr>
        <p:xfrm>
          <a:off x="650875" y="873125"/>
          <a:ext cx="7904163" cy="5440363"/>
        </p:xfrm>
        <a:graphic>
          <a:graphicData uri="http://schemas.openxmlformats.org/drawingml/2006/table">
            <a:tbl>
              <a:tblPr/>
              <a:tblGrid>
                <a:gridCol w="970915"/>
                <a:gridCol w="2190750"/>
                <a:gridCol w="4742180"/>
              </a:tblGrid>
              <a:tr h="364490">
                <a:tc rowSpan="14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WLAN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WIFI antenna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Internal antenna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Modulation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DBPSK/DQPSK/CCK/BPSK/QPSK/QAM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WiFi protocol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IEEE 802.11 a/b/g/n/ac/ax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11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Frequency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2.4 GHz WLAN: 2.400–2.4835 GHz                                                                  5 GHz WLAN: 5.150–5.850 GHz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60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Bandwidth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2.4G   20MHz/40MHz   5G   20MHz/40MHz/80MHz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Rate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1774.5Mbps  data rate (2 × 2 + 2 × 2 11ax DBS)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449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4"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2.4G Max. transmitter power 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802.11b/1Mbps                  21dbm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802.11g/54Mbps                19dbm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449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802.11n/HT40 MCS7         18dbm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449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802.11ax/HE40 MCS11     17dbm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449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4"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5G Max. transmitter power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802.11a/54Mbps                 18dbm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802.11n/HT40 MCS7          18dbm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802.11ac/VHT80 MCS9      17dbm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449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802.11ax/HE80 MCS11      16.5dbm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" name="表格 3"/>
          <p:cNvGraphicFramePr/>
          <p:nvPr/>
        </p:nvGraphicFramePr>
        <p:xfrm>
          <a:off x="650875" y="333375"/>
          <a:ext cx="7864475" cy="277813"/>
        </p:xfrm>
        <a:graphic>
          <a:graphicData uri="http://schemas.openxmlformats.org/drawingml/2006/table">
            <a:tbl>
              <a:tblPr/>
              <a:tblGrid>
                <a:gridCol w="992505"/>
                <a:gridCol w="2165985"/>
                <a:gridCol w="4705350"/>
              </a:tblGrid>
              <a:tr h="277495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1">
                        <a:solidFill>
                          <a:srgbClr val="FFFFFF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Arial" panose="020B0604020202020204" charset="-122"/>
                        </a:rPr>
                        <a:t>Feature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Arial" panose="020B0604020202020204" charset="-122"/>
                        </a:rPr>
                        <a:t>Description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/>
        </p:nvGraphicFramePr>
        <p:xfrm>
          <a:off x="554038" y="557213"/>
          <a:ext cx="8331200" cy="5672138"/>
        </p:xfrm>
        <a:graphic>
          <a:graphicData uri="http://schemas.openxmlformats.org/drawingml/2006/table">
            <a:tbl>
              <a:tblPr/>
              <a:tblGrid>
                <a:gridCol w="916940"/>
                <a:gridCol w="2343150"/>
                <a:gridCol w="5070475"/>
              </a:tblGrid>
              <a:tr h="195580">
                <a:tc rowSpan="29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Software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Language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English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Wizard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Device info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CPU Usaage/Memory Usage/Online time/Runtime/UUID/software version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Network info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IMEI/IMSI/ICCID/RSRP/RSRQ/RSSI/SINR/PCID/EARFCN/Frequency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DHCP server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DHCP client list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APN Setting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Network Lock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Band Lock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PCI Lock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PIN Management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DHCP Client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WIFI mac filter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White list and Black list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WIFI Broadcast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Hidden WIFI signal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WPS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WIFI Security Type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WPA-PSK/WPA2-PSK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SMS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Traffic statistics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NTP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Reboot Schedule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Flow setting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Sim card Switch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 (optional)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system log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system upgrade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Local upgrade/FOTA 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Reboot and Reset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Signal bar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 (WEBUI)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Tr069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Login Account Settings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Supported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" name="表格 3"/>
          <p:cNvGraphicFramePr/>
          <p:nvPr/>
        </p:nvGraphicFramePr>
        <p:xfrm>
          <a:off x="554038" y="188913"/>
          <a:ext cx="8329613" cy="234950"/>
        </p:xfrm>
        <a:graphic>
          <a:graphicData uri="http://schemas.openxmlformats.org/drawingml/2006/table">
            <a:tbl>
              <a:tblPr/>
              <a:tblGrid>
                <a:gridCol w="905510"/>
                <a:gridCol w="2354580"/>
                <a:gridCol w="5069840"/>
              </a:tblGrid>
              <a:tr h="235585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1">
                        <a:solidFill>
                          <a:srgbClr val="FFFFFF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Arial" panose="020B0604020202020204" charset="-122"/>
                        </a:rPr>
                        <a:t>Feature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Arial" panose="020B0604020202020204" charset="-122"/>
                        </a:rPr>
                        <a:t>Description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标题 2"/>
          <p:cNvSpPr>
            <a:spLocks noGrp="1"/>
          </p:cNvSpPr>
          <p:nvPr>
            <p:ph type="title" hasCustomPrompt="1"/>
          </p:nvPr>
        </p:nvSpPr>
        <p:spPr>
          <a:xfrm>
            <a:off x="4306888" y="2611438"/>
            <a:ext cx="3771900" cy="765175"/>
          </a:xfrm>
        </p:spPr>
        <p:txBody>
          <a:bodyPr vert="horz" lIns="91440" tIns="45720" rIns="91440" bIns="45720" anchor="b" anchorCtr="0">
            <a:normAutofit fontScale="90000"/>
          </a:bodyPr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4800" b="0" i="0" u="none" strike="noStrike" kern="1200" cap="none" spc="0" normalizeH="0" baseline="0" noProof="1">
                <a:solidFill>
                  <a:srgbClr val="2071D3"/>
                </a:solidFill>
                <a:latin typeface="+mj-lt"/>
                <a:ea typeface="+mj-ea"/>
                <a:cs typeface="+mj-cs"/>
              </a:rPr>
              <a:t>CA </a:t>
            </a:r>
            <a:br>
              <a:rPr lang="zh-CN" altLang="en-US" sz="4800" kern="1200">
                <a:solidFill>
                  <a:srgbClr val="2071D3"/>
                </a:solidFill>
                <a:latin typeface="+mj-lt"/>
                <a:ea typeface="+mj-ea"/>
                <a:cs typeface="+mj-cs"/>
              </a:rPr>
            </a:br>
            <a:r>
              <a:rPr kumimoji="0" lang="zh-CN" altLang="en-US" sz="4800" b="0" i="0" u="none" strike="noStrike" kern="1200" cap="none" spc="0" normalizeH="0" baseline="0" noProof="1">
                <a:solidFill>
                  <a:srgbClr val="2071D3"/>
                </a:solidFill>
                <a:latin typeface="+mj-lt"/>
                <a:ea typeface="+mj-ea"/>
                <a:cs typeface="+mj-cs"/>
              </a:rPr>
              <a:t>Combination</a:t>
            </a:r>
            <a:endParaRPr kumimoji="0" lang="zh-CN" altLang="en-US" sz="4800" b="0" i="0" u="none" strike="noStrike" kern="1200" cap="none" spc="0" normalizeH="0" baseline="0" noProof="1">
              <a:solidFill>
                <a:srgbClr val="2071D3"/>
              </a:solidFill>
              <a:latin typeface="+mj-lt"/>
              <a:ea typeface="+mj-ea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/>
          <p:nvPr/>
        </p:nvGraphicFramePr>
        <p:xfrm>
          <a:off x="222250" y="193675"/>
          <a:ext cx="8713788" cy="6515100"/>
        </p:xfrm>
        <a:graphic>
          <a:graphicData uri="http://schemas.openxmlformats.org/drawingml/2006/table">
            <a:tbl>
              <a:tblPr/>
              <a:tblGrid>
                <a:gridCol w="893445"/>
                <a:gridCol w="441960"/>
                <a:gridCol w="426085"/>
                <a:gridCol w="4149090"/>
                <a:gridCol w="861060"/>
                <a:gridCol w="453390"/>
                <a:gridCol w="787400"/>
                <a:gridCol w="701040"/>
              </a:tblGrid>
              <a:tr h="2108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 Combination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Status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No. of CC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Region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UL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ULCA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DL 4 × 4 MIMO </a:t>
                      </a:r>
                      <a:endParaRPr 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 algn="ctr">
                        <a:buNone/>
                      </a:pP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Spreadsheet  Version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1593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France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93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UK, Spain, Germany, Italy, Switzerland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France, Germany, Italy, Japan, Netherlands, Switzerland, Saudi, Taiwan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CA_1A-38A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Taiwan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08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Brazil, China Mainland, Hong Kong, Japan, Korea, Singapore, Taiwan, UK, Saudi, Vietnam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93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Hong Kong, Saudi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93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Japan, Saudi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CA_1A-5A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China Mainland, Korea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5A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93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Hong Kong, Korea, Singapore, Taiwan, UK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93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China Mainland, Hong Kong, Japan, Korea, Singapore, 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.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UK, Spain, Germany, Italy, Switzerland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Brazil, Japan, Taiwan, Saudi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Brazil, Hong Kong, US, Saudi, Taiwan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Hong Kong, Saudi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1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Japan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CA_3A-5A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China Mainland, Korea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5A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Brazil, Hong Kong, Korea, Singapore, Taiwan, UK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93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Hong Kong, Japan, Singapore, Taiwan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China Mainland, Singapore, Korea, UK, Saudi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CA_5A-40A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93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CA_5A-5A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US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93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CA_5A-7A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Canada, Korea, Mexico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5A, 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CA_5B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US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5B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93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CA_7A-20A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UK, Spain, Germany, Italy, Switzerland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 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93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CA_7A-28A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Argentina, Australia, Brazil, Chile, Peru, Taiwan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CA_7A-40A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CA_7A-8A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Germany, Hong Kong, Singapore, Taiwan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 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CA_7B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Canada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Canada, Mexico, Peru, UK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CA_8A-38A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Taiwan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1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CA_8A-40A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Hong Kong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CA_8A-41A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.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CA_8B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.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8B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CA_20A-38A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.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CA_20A-41A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Saudi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CA_28A-40A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Saudi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CA_28A-41A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Japan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CA_28C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.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表格 2"/>
          <p:cNvGraphicFramePr/>
          <p:nvPr/>
        </p:nvGraphicFramePr>
        <p:xfrm>
          <a:off x="152400" y="161925"/>
          <a:ext cx="8728075" cy="6537325"/>
        </p:xfrm>
        <a:graphic>
          <a:graphicData uri="http://schemas.openxmlformats.org/drawingml/2006/table">
            <a:tbl>
              <a:tblPr/>
              <a:tblGrid>
                <a:gridCol w="895350"/>
                <a:gridCol w="441325"/>
                <a:gridCol w="427990"/>
                <a:gridCol w="4157345"/>
                <a:gridCol w="862330"/>
                <a:gridCol w="454025"/>
                <a:gridCol w="788670"/>
                <a:gridCol w="701675"/>
              </a:tblGrid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CA_38C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Switzerland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38C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CA_40A-40A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.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40A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CA_40C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China Mainland, Hong Kong, Saudi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40A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40C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CA_41A-41A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Mexico, US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41A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CA_41C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China Mainland, Japan, US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41A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41C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CA_66A-66A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France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66A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CA_4A-7A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France, Germany, Italy, Japan, Netherlands, Switzerland, Saudi, Taiwan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4A,7A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CA_5A-7A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Taiwan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5A,7A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CA_4A-5A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Brazil, China Mainland, Hong Kong, Japan, Korea, Singapore, Taiwan, UK, Saudi, Vietnam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5A,4A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CA_5A-66A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China Mainland, Korea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66A,5A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CA_2A-4A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China Mainland, Hong Kong, Japan, Korea, Singapore, 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2A,4A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CA_2A-7A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.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2A,7A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CA_2C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Brazil, Hong Kong, US, Saudi, Taiwan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2C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CA_2A-28A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Hong Kong, Saudi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2A,28A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CA_4A-28A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Japan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4A,28A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CA_28A-38A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Brazil, Hong Kong, Korea, Singapore, Taiwan, UK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CA_2A-38A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Hong Kong, Japan, Singapore, Taiwan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CA_7A-7A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China Mainland, Singapore, Korea, UK, Saudi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CA_1A-28A-40A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Saudi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28A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CA_1A-3A-20A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Spain, Germany, Italy, Switzerland, UAE, UK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3A, 20A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CA_1A-3A-28A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Japan, Taiwan, Saudi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3A, 28A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CA_1A-3A-38A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Singapore, Taiwan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3A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CA_1A-3A-40A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Hong Kong, Saudi, Vietnam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3A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CA_1A-3A-41A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Japan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3A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CA_1A-3A-5A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China Mainland, Korea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3A, 5A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CA_1A-3A-7A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Hong Kong, Korea, Singapore, Taiwan, UK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3A, 7A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CA_1A-3A-8A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China Mainland, Hong Kong, Japan, Korea, Singapore, 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3A, 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CA_1A-3C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China Mainland, Singapore, Korea, UK, Saudi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3A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CA_1A-40C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Hong Kong, Saudi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CA_1A-41C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Japan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CA_1A-7A-20A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France, Finland, Germany, Spain, Switzerland, Sweden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7A, 20A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CA_1A-7A-28A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Taiwan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7A, 28A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CA_1A-7A-40A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7A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CA_1A-7A-8A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France, Germany, Hong Kong, Italy, Netherlands, Singapore, Switzerland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7A, 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CA_1A-7C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UK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7A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7C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6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CA_1A-8A-38A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Singapore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8A, 38A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表格 2"/>
          <p:cNvGraphicFramePr/>
          <p:nvPr/>
        </p:nvGraphicFramePr>
        <p:xfrm>
          <a:off x="260350" y="168275"/>
          <a:ext cx="8688388" cy="6586538"/>
        </p:xfrm>
        <a:graphic>
          <a:graphicData uri="http://schemas.openxmlformats.org/drawingml/2006/table">
            <a:tbl>
              <a:tblPr/>
              <a:tblGrid>
                <a:gridCol w="891540"/>
                <a:gridCol w="438785"/>
                <a:gridCol w="426720"/>
                <a:gridCol w="4136390"/>
                <a:gridCol w="858520"/>
                <a:gridCol w="452120"/>
                <a:gridCol w="785495"/>
                <a:gridCol w="698500"/>
              </a:tblGrid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CA_3A-20A-41A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CA_3A-28A-40A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Saudi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CA_3A-40C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Hong Kong, Saudi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CA_3A-41C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Japan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CA_3A-7A-20A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UK, Spain, Germany, Italy, Switzerland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7A, 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CA_3A-7A-28A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Germany, Netherlands, Switzerland, Taiwan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7A,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CA_3A-7A-40A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CA_3A-7A-8A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Hong Kong, Singapore, Taiwan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7A, 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Finland, Netherlands, UK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CA_3A-8A-38A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Singapore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CA_3A-8A-41A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.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CA_3C-20A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Germany, Switzerland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CA_3C-28A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Saudi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CA_3C-38A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Singapore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CA_3C-5A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5A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CA_3C-7A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Singapore, UK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CA_3C-8A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Singapore, Korea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CA_7A-28A-40A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CA_7C-20A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UK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 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CA_7A-40C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CA_7C-28A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Brazil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7C 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CA_8A-40C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Hong Kong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CA_8A-41C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.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CA_28A-40C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Saudi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CA_40D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China Mainland, India, Thailand, Philippines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40C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CA_41D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China Mainland, Japan, US, Philippines, Mexico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41C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CA_4A-7C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UK, Spain, Germany, Italy, Switzerland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4A,7A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CA_7A-66A-66A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Hong Kong, Saudi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7A,66A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CA_5A-7C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Japan, Saudi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7A,5A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CA_2A-7C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UK, Spain, Germany, Italy, Switzerland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2A,7A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CA_2A-4A-7A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Brazil, Japan, Taiwan, Saudi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2A,7A,4A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CA_2A-4A-28A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China Mainland, Korea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2A,4A,28A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CA_2A-7A-7A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US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2A,7A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CA_2A-7A-28A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US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2A,7A,28A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CA_3A-3A-28A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UK, Spain, Germany, Italy, Switzerland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CA_3A-3A-7A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Argentina, Australia, Brazil, Chile, Peru, Taiwan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CA_1A-3A-3A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CA_1A-1A-28A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Germany, Hong Kong, Singapore, Taiwan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28A,1A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CA_1A-1A-7A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Canada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CA_1A-1A-3A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Australia, Canada, Mexico, Peru, UK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60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CA_7A-28A-40A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3GPP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Taiwan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标题 2"/>
          <p:cNvSpPr>
            <a:spLocks noGrp="1"/>
          </p:cNvSpPr>
          <p:nvPr>
            <p:ph type="title" hasCustomPrompt="1"/>
          </p:nvPr>
        </p:nvSpPr>
        <p:spPr>
          <a:xfrm>
            <a:off x="4306888" y="2611438"/>
            <a:ext cx="3771900" cy="765175"/>
          </a:xfrm>
          <a:ln/>
        </p:spPr>
        <p:txBody>
          <a:bodyPr vert="horz" lIns="91440" tIns="45720" rIns="91440" bIns="45720" anchor="b" anchorCtr="0"/>
          <a:p>
            <a:pPr defTabSz="914400">
              <a:buNone/>
            </a:pPr>
            <a:r>
              <a:rPr lang="zh-CN" altLang="en-US" sz="4800" kern="1200">
                <a:solidFill>
                  <a:srgbClr val="2071D3"/>
                </a:solidFill>
                <a:latin typeface="+mj-lt"/>
                <a:ea typeface="+mj-ea"/>
                <a:cs typeface="+mj-cs"/>
              </a:rPr>
              <a:t>EN-DC Combination</a:t>
            </a:r>
            <a:endParaRPr lang="zh-CN" altLang="en-US" sz="4800" kern="1200">
              <a:solidFill>
                <a:srgbClr val="2071D3"/>
              </a:solidFill>
              <a:latin typeface="+mj-lt"/>
              <a:ea typeface="+mj-ea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表格 2"/>
          <p:cNvGraphicFramePr/>
          <p:nvPr/>
        </p:nvGraphicFramePr>
        <p:xfrm>
          <a:off x="242888" y="193675"/>
          <a:ext cx="8597900" cy="6627813"/>
        </p:xfrm>
        <a:graphic>
          <a:graphicData uri="http://schemas.openxmlformats.org/drawingml/2006/table">
            <a:tbl>
              <a:tblPr/>
              <a:tblGrid>
                <a:gridCol w="363855"/>
                <a:gridCol w="474345"/>
                <a:gridCol w="691515"/>
                <a:gridCol w="916940"/>
                <a:gridCol w="1372235"/>
                <a:gridCol w="786130"/>
                <a:gridCol w="727710"/>
                <a:gridCol w="727710"/>
                <a:gridCol w="727710"/>
                <a:gridCol w="949325"/>
                <a:gridCol w="859790"/>
              </a:tblGrid>
              <a:tr h="245110"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Mode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NR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Sub-Category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 &amp; EN-DC Combination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4G DL 2 × 2 MIMO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NR DL</a:t>
                      </a:r>
                      <a:endParaRPr 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 × 4 MIMO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Sub-6 GHz Single UL/ UL MIMO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Sub-6 GHz ULCA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Spreadsheet Version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38862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4G UL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NR UL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 × 2 UL MIMO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NR UL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DC_28A_n1A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DC_1A_n3A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DC_8A_n3A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DC_1A_n7A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DC_3A_n7A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DC_20A_n7A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DC_28A_n7A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DC_1A_n38A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DC_3A_n38A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6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DC_8A_n78A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DC_20A_n78A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DC_28A_n78A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DC_38A_n78A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DC_1A_n79A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n79A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n79A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DC_3A_n79A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n79A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n79A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DC_3A_n1A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DC_7A_n1A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6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DC_8A_n1A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DC_20A_n1A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DC_7A_n3A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DC_20A_n3A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DC_1A_n77A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DC_3A_n77A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DC_28A_n77A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DC_3A_n41A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DC_8A_n41A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6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DC_1A_n40A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DC_3A_n40A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DC_20A_n40A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DC_28A_n40A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DC_40A_n78A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DC_20A_n41A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DC_1A_n41A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DC_41A_n78A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DC_28A_n41A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DC_5A_n40A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DC_8A_n38A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/>
        </p:nvGraphicFramePr>
        <p:xfrm>
          <a:off x="349250" y="314325"/>
          <a:ext cx="8509000" cy="6443663"/>
        </p:xfrm>
        <a:graphic>
          <a:graphicData uri="http://schemas.openxmlformats.org/drawingml/2006/table">
            <a:tbl>
              <a:tblPr/>
              <a:tblGrid>
                <a:gridCol w="360680"/>
                <a:gridCol w="468630"/>
                <a:gridCol w="685165"/>
                <a:gridCol w="907415"/>
                <a:gridCol w="1356995"/>
                <a:gridCol w="778510"/>
                <a:gridCol w="720725"/>
                <a:gridCol w="720090"/>
                <a:gridCol w="720090"/>
                <a:gridCol w="939800"/>
                <a:gridCol w="850900"/>
              </a:tblGrid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DC_4A_n78A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DC_7A_n40A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DC_7A_n28A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n28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n28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DC_2A_n28A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n28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n28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 28A_n1A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DC_66A_n7A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66A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66A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DC_2A_n7A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DC_66A_n78A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66A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66A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DC_3A-8A_n1A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3A-8A, 8A-3A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DC_3A-28A_n1A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3A-28A, 28A-3A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DC_3A-41A_n1A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DC_7A-8A_n1A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7A-8A, 8A-7A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 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DC_7A-28A_n1A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7A-28A, 28A-7A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DC_1A-8A_n3A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1A-8A, 8A-1A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DC_7A-8A_n3A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7A-8A, 8A-7A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 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DC_1A-3A_n7A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1A-3A, 3A-1A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DC_1A-8A_n7A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1A-8A, 8A-1A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DC_1A-20A_n7A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1A-20A, 20A-1A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DC_1A-28A_n7A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1A-28A, 28A-1A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DC_1A-40A_n7A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DC_3A-20A_n7A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3A-20A, 20A-3A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DC_3A-28A_n7A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3A-28A, 28A-3A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DC_3A-40A_n7A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DC_3C_n78A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DC_7C_n78A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DC_1A-3A_n78A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1A-3A, 3A-1A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DC_1A-7A_n78A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1A-7A, 7A-1A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DC_1A-8A_n78A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1A-8A, 8A-1A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DC_1A-20A_n78A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1A-20A, 20A-1A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DC_3A-3A_n78A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DC_3A-7A_n78A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3A-7A, 7A-3A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DC_3A-8A_n78A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3A-8A, 8A-3A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DC_3A-20A_n78A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3A-20A, 20A-3A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DC_3A-28A_n78A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3A-28A, 28A-3A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DC_3A-38A_n78A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3A-38A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DC_7A-20A_n78A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7A-20A, 20A-7A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 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DC_7A-28A_n78A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7A-28A, 28A-7A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DC_7A-40A_n78A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DC_8A-41A_n78A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8A-41A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DC_20A-38A_n78A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20A-38A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DC_20A-40A_n78A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20A-40A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DC_20A-41A_n78A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20A-41A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/>
        </p:nvGraphicFramePr>
        <p:xfrm>
          <a:off x="306388" y="268288"/>
          <a:ext cx="8578850" cy="6461125"/>
        </p:xfrm>
        <a:graphic>
          <a:graphicData uri="http://schemas.openxmlformats.org/drawingml/2006/table">
            <a:tbl>
              <a:tblPr/>
              <a:tblGrid>
                <a:gridCol w="363220"/>
                <a:gridCol w="473710"/>
                <a:gridCol w="688975"/>
                <a:gridCol w="916305"/>
                <a:gridCol w="1368425"/>
                <a:gridCol w="784225"/>
                <a:gridCol w="726440"/>
                <a:gridCol w="727075"/>
                <a:gridCol w="726440"/>
                <a:gridCol w="946150"/>
                <a:gridCol w="858520"/>
              </a:tblGrid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DC_3A-20A_n1A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3A-20A, 20A-3A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DC_3A-7A_n1A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DC_7A-20A_n1A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7A-20A, 20A-7A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 20A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DC_1A-20A_n3A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1A-20A, 20A-1A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20A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DC_1A-7A_n3A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1A-7A, 7A-1A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DC_1A-3A_n77A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1A-3A, 3A-1A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DC_1A-7A_n77A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1A-7A, 7A-1A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DC_1A-8A_n77A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1A-8A, 8A-1A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DC_1A-20A_n77A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1A-20A, 20A-1A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20A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DC_1A-28A_n77A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1A-28A, 28A-1A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28A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DC_1A-40A_n77A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DC_1A-41A_n77A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1A-41A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DC_1A-41A_n78A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1A-41A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DC_3A-8A_n77A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3A-8A, 8A-3A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DC_3A-20A_n77A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3A-20A, 20A-3A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DC_3A-28A_n77A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3A-28A, 28A-3A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DC_3A-40A_n77A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DC_3A-41A_n77A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3A-41A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DC_3A-41A_n78A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3A-41A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DC_7A-7A_n78A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DC_1A-28A_n40A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1A-28A, 28A-1A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28A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DC_1A-3A_n40A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1A-3A, 3A-1A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DC_1A-7A_n40A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1A-7A, 7A-1A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DC_1A-8A_n40A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1A-8A, 8A-1A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DC_1A-20A_n40A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1A-20A, 20A-1A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20A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DC_3A-7A_n40A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3A-7A, 7A-3A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DC_3A-20A_n40A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3A-20A, 20A-3A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DC_3A-28A_n40A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3A-28A, 28A-3A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DC_1A-40A_n78A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DC_28A-40A_n78A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28A-40A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DC_3A-40A_n78A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DC_1A-28A_n78A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1A-28A, 28A-1A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28A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DC_40C_n78A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40C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40A, 40C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DC_41A-41A_n78A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41A-41A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DC_41C_n78A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41C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41A, 41C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DC_7A-8A_n78A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7A-8A, 8A-7A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 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DC_1A-3A_n41A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1A-3A, 3A-1A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DC_1A-8A_n41A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1A-8A, 8A-1A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DC_1A-20A_n41A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1A-20A, 20A-1A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20A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DC_1A-28A_n41A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1A-28A, 28A-1A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28A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DC_3A-3A_n7A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DC_3A-3A_n1A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DC_7A-7A_n1A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DC_7A-40A_n1A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DC_7A-7A_n40A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DC_3A-3A_n40A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DC_7A-8A_n40A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7A-8A, 8A-7A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 8A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DC_7A-20A_n40A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7A-20A, 20A-7A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 20A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/>
        </p:nvGraphicFramePr>
        <p:xfrm>
          <a:off x="246063" y="176213"/>
          <a:ext cx="8607425" cy="6594475"/>
        </p:xfrm>
        <a:graphic>
          <a:graphicData uri="http://schemas.openxmlformats.org/drawingml/2006/table">
            <a:tbl>
              <a:tblPr/>
              <a:tblGrid>
                <a:gridCol w="364490"/>
                <a:gridCol w="474980"/>
                <a:gridCol w="691515"/>
                <a:gridCol w="918845"/>
                <a:gridCol w="1373505"/>
                <a:gridCol w="786130"/>
                <a:gridCol w="728345"/>
                <a:gridCol w="728980"/>
                <a:gridCol w="728980"/>
                <a:gridCol w="950595"/>
                <a:gridCol w="860425"/>
              </a:tblGrid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DC_7A-28A_n40A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7A-28A, 28A-7A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DC_3A-3A_n77A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DC_3A-7A_n77A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3A-7A, 7A-3A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DC_7A-7A_n77A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DC_7A-8A_n77A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7A-8A, 8A-7A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 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DC_7A-20A_n77A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7A-20A, 20A-7A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 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DC_7A-28A_n77A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7A-28A, 28A-7A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DC_7A-40A_n77A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DC_3A-3A_n41A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DC_3A-8A_n41A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3A-8A, 8A-3A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DC_3A-20A_n41A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3A-20A, 20A-3A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DC_3A-28A_n41A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3A-28A, 28A-3A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DC_3A-40A_n1A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DC_1C_n78A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DC_3A-8A_n40A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3A-8A, 8A-3A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DC_66A-66A_n78A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66A-66A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66A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DC_7A-66A_n78A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66A-7A,7A-66A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66A,7A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DC_5A-7A_n78A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5A-7A,7A-5A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5A,7A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DC_5A-66A_n78A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5A-66A,66A-5A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5A,66A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DC_2A-7A_n78A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2A-7A,7A-2A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2A,7A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DC_2A-38A_n78A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2A-38A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DC_2A-66A_n78A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2A-66A,66A-2A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2A,66A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DC_2A-28A_n78A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2A-28A,28A-2A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2A,28A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DC_7C_n28A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n28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n28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 7C_n1A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7C,7A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7A,7C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DC_3C_n1A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3A,3C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3A,3C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DC_66A-66A_n7A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66A-66A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66A-66A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DC_1A-3C_n41A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1A-3C, 3C-1A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DC_1A-3C_n78A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1A-3C, 3C-1A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3C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DC_1A-7C_n78A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1A-7C, 7C-1A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DC_3A-7C_n78A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3A-7C, 7C-3A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DC_3C-7A_n78A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7A-3C, 3C-7A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3C, 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DC_3C-20A_n78A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3C-20A, 20A-3C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3C, 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DC_1A-41C_n78A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1A-41C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DC_3C-28A_n78A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3C-28A, 28A-3C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DC_7C-28A_n78A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7C-28A, 28A-7C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7C,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DC_1A-28C_n41A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1A-28C, 28C-1A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1A, 28C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DC_3A-28C_n41A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3A-28C, 28C-3A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28C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DC_3C-8A_n41A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3C-8A, 8A-3C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3C, 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DC_3C-20A_n41A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3C-20A, 20A-3C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n41A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DC_3C-20A_n77A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3C-20A, 20A-3C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20A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DC_3C-28A_n77A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3C-28A, 28A-3C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3A, 28A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n77A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DC_7C-66A_n78A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66A-7C,7C-66A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66A,7A,7C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498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EN-DC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TDD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3DL + FR1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DC_2A-7C_n78A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2A-7C,7C-2A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2A,7A,7C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n78A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V1.3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_1*i*0"/>
  <p:tag name="KSO_WM_UNIT_INDEX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_12*i*12"/>
  <p:tag name="KSO_WM_UNIT_INDEX" val="12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LIDE_BACKGROUND_TYPE" val="general"/>
</p:tagLst>
</file>

<file path=ppt/tags/tag23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2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BK_DARK_LIGHT" val="2"/>
  <p:tag name="KSO_WM_UNIT_SUBTYPE" val="h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_13*i*12"/>
  <p:tag name="KSO_WM_UNIT_INDEX" val="12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LIDE_BACKGROUND_TYPE" val="frame"/>
  <p:tag name="KSO_WM_SLIDE_BK_DARK_LIGHT" val="2"/>
</p:tagLst>
</file>

<file path=ppt/tags/tag3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3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_14*i*12"/>
  <p:tag name="KSO_WM_UNIT_INDEX" val="12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LIDE_BACKGROUND_TYPE" val="leftRight"/>
  <p:tag name="KSO_WM_SLIDE_BK_DARK_LIGHT" val="2"/>
</p:tagLst>
</file>

<file path=ppt/tags/tag3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4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_15*i*12"/>
  <p:tag name="KSO_WM_UNIT_INDEX" val="12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LIDE_BACKGROUND_TYPE" val="topBottom"/>
  <p:tag name="KSO_WM_SLIDE_BK_DARK_LIGHT" val="2"/>
</p:tagLst>
</file>

<file path=ppt/tags/tag4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4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5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_17*i*12"/>
  <p:tag name="KSO_WM_UNIT_INDEX" val="12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LIDE_BACKGROUND_TYPE" val="navigation"/>
  <p:tag name="KSO_WM_SLIDE_BK_DARK_LIGHT" val="2"/>
</p:tagLst>
</file>

<file path=ppt/tags/tag5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5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_18*i*12"/>
  <p:tag name="KSO_WM_UNIT_INDEX" val="12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LIDE_BACKGROUND_TYPE" val="belt"/>
  <p:tag name="KSO_WM_SLIDE_BK_DARK_LIGHT" val="2"/>
</p:tagLst>
</file>

<file path=ppt/tags/tag6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8997"/>
</p:tagLst>
</file>

<file path=ppt/tags/tag64.xml><?xml version="1.0" encoding="utf-8"?>
<p:tagLst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8997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TAG_VERSION" val="1.0"/>
  <p:tag name="KSO_WM_BEAUTIFY_FLAG" val="#wm#"/>
  <p:tag name="KSO_WM_COMBINE_RELATE_SLIDE_ID" val="background20185107_1"/>
  <p:tag name="KSO_WM_TEMPLATE_CATEGORY" val="custom"/>
  <p:tag name="KSO_WM_TEMPLATE_INDEX" val="20188997"/>
  <p:tag name="KSO_WM_TEMPLATE_SUBCATEGORY" val="combine"/>
  <p:tag name="KSO_WM_TEMPLATE_THUMBS_INDEX" val="1、2、3、4、6、8、10、12、13、14"/>
  <p:tag name="KSO_WM_TEMPLATE_MASTER_TYPE" val="1"/>
</p:tagLst>
</file>

<file path=ppt/tags/tag69.xml><?xml version="1.0" encoding="utf-8"?>
<p:tagLst xmlns:p="http://schemas.openxmlformats.org/presentationml/2006/main">
  <p:tag name="KSO_WM_TEMPLATE_CATEGORY" val="custom"/>
  <p:tag name="KSO_WM_TEMPLATE_INDEX" val="20188997"/>
  <p:tag name="KSO_WM_TAG_VERSION" val="1.0"/>
  <p:tag name="KSO_WM_UNIT_TYPE" val="a"/>
  <p:tag name="KSO_WM_UNIT_INDEX" val="1"/>
  <p:tag name="KSO_WM_UNIT_LAYERLEVEL" val="1"/>
  <p:tag name="KSO_WM_UNIT_VALUE" val="11"/>
  <p:tag name="KSO_WM_UNIT_ISCONTENTSTITLE" val="0"/>
  <p:tag name="KSO_WM_UNIT_HIGHLIGHT" val="0"/>
  <p:tag name="KSO_WM_UNIT_COMPATIBLE" val="0"/>
  <p:tag name="KSO_WM_BEAUTIFY_FLAG" val="#wm#"/>
  <p:tag name="KSO_WM_UNIT_ID" val="custom20188997_18*a*1"/>
  <p:tag name="KSO_WM_UNIT_PRESET_TEXT" val="请老师批评指导"/>
  <p:tag name="KSO_WM_UNIT_ISNUMDGMTITLE" val="0"/>
  <p:tag name="KSO_WM_UNIT_NOCLEAR" val="0"/>
  <p:tag name="KSO_WM_UNIT_DIAGRAM_ISNUMVISUAL" val="0"/>
  <p:tag name="KSO_WM_UNIT_DIAGRAM_ISREFERUNIT" val="0"/>
</p:tagLst>
</file>

<file path=ppt/tags/tag70.xml><?xml version="1.0" encoding="utf-8"?>
<p:tagLst xmlns:p="http://schemas.openxmlformats.org/presentationml/2006/main">
  <p:tag name="KSO_WM_TAG_VERSION" val="1.0"/>
  <p:tag name="KSO_WM_SLIDE_ITEM_CNT" val="0"/>
  <p:tag name="KSO_WM_SLIDE_LAYOUT" val="a_b"/>
  <p:tag name="KSO_WM_SLIDE_LAYOUT_CNT" val="1_1"/>
  <p:tag name="KSO_WM_SLIDE_TYPE" val="endPage"/>
  <p:tag name="KSO_WM_SLIDE_SUBTYPE" val="pureTxt"/>
  <p:tag name="KSO_WM_BEAUTIFY_FLAG" val="#wm#"/>
  <p:tag name="KSO_WM_COMBINE_RELATE_SLIDE_ID" val="background20185107_14"/>
  <p:tag name="KSO_WM_TEMPLATE_CATEGORY" val="custom"/>
  <p:tag name="KSO_WM_TEMPLATE_INDEX" val="20188997"/>
  <p:tag name="KSO_WM_SLIDE_ID" val="custom20188997_18"/>
  <p:tag name="KSO_WM_SLIDE_INDEX" val="18"/>
  <p:tag name="KSO_WM_TEMPLATE_SUBCATEGORY" val="0"/>
  <p:tag name="KSO_WM_TEMPLATE_MASTER_TYPE" val="1"/>
  <p:tag name="KSO_WM_TEMPLATE_COLOR_TYPE" val="0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188997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188997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188997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188997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188997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188997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188997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188997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188997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188997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188997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188997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188997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188997"/>
</p:tagLst>
</file>

<file path=ppt/theme/theme1.xml><?xml version="1.0" encoding="utf-8"?>
<a:theme xmlns:a="http://schemas.openxmlformats.org/drawingml/2006/main" name="1_Office 主题​​">
  <a:themeElements>
    <a:clrScheme name="20188997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2071D3"/>
      </a:accent1>
      <a:accent2>
        <a:srgbClr val="1C69BD"/>
      </a:accent2>
      <a:accent3>
        <a:srgbClr val="1862A7"/>
      </a:accent3>
      <a:accent4>
        <a:srgbClr val="287583"/>
      </a:accent4>
      <a:accent5>
        <a:srgbClr val="4DA452"/>
      </a:accent5>
      <a:accent6>
        <a:srgbClr val="71D320"/>
      </a:accent6>
      <a:hlink>
        <a:srgbClr val="0563C1"/>
      </a:hlink>
      <a:folHlink>
        <a:srgbClr val="954F72"/>
      </a:folHlink>
    </a:clrScheme>
    <a:fontScheme name="自定义 4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20147</Words>
  <Application>WPS 演示</Application>
  <PresentationFormat/>
  <Paragraphs>6222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Arial Unicode MS</vt:lpstr>
      <vt:lpstr>Calibri</vt:lpstr>
      <vt:lpstr>Arial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LT500-EA SPEC V1.1</dc:title>
  <dc:creator>BIN</dc:creator>
  <cp:lastModifiedBy>Administrator</cp:lastModifiedBy>
  <cp:revision>15</cp:revision>
  <dcterms:created xsi:type="dcterms:W3CDTF">2023-06-19T05:55:29Z</dcterms:created>
  <dcterms:modified xsi:type="dcterms:W3CDTF">2023-10-10T01:00:45Z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3755F5259959405AA311A5F742F3DAF5_13</vt:lpwstr>
  </property>
</Properties>
</file>